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5321300" cy="7562850"/>
  <p:notesSz cx="53213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99573" y="2344483"/>
            <a:ext cx="4528502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99147" y="4235196"/>
            <a:ext cx="372935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327650" cy="755904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2668"/>
            <a:ext cx="5327650" cy="67863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382" y="1739455"/>
            <a:ext cx="2317527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3739" y="1739455"/>
            <a:ext cx="2317527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5326380" cy="40690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4592" y="65531"/>
            <a:ext cx="1155191" cy="27584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1217" y="2283586"/>
            <a:ext cx="4264660" cy="8966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bg1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382" y="1739455"/>
            <a:ext cx="4794885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1401" y="7033450"/>
            <a:ext cx="170484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382" y="7033450"/>
            <a:ext cx="1225359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35908" y="7033450"/>
            <a:ext cx="1225359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9945" marR="5080" indent="-817245">
              <a:lnSpc>
                <a:spcPct val="110000"/>
              </a:lnSpc>
              <a:spcBef>
                <a:spcPts val="100"/>
              </a:spcBef>
            </a:pPr>
            <a:r>
              <a:rPr spc="-10" dirty="0"/>
              <a:t>24-</a:t>
            </a:r>
            <a:r>
              <a:rPr dirty="0"/>
              <a:t>Port</a:t>
            </a:r>
            <a:r>
              <a:rPr spc="-70" dirty="0"/>
              <a:t> </a:t>
            </a:r>
            <a:r>
              <a:rPr dirty="0"/>
              <a:t>Gigabit</a:t>
            </a:r>
            <a:r>
              <a:rPr spc="-65" dirty="0"/>
              <a:t> </a:t>
            </a:r>
            <a:r>
              <a:rPr spc="-10" dirty="0"/>
              <a:t>Managed </a:t>
            </a:r>
            <a:r>
              <a:rPr dirty="0"/>
              <a:t>Ethernet</a:t>
            </a:r>
            <a:r>
              <a:rPr spc="-45" dirty="0"/>
              <a:t> </a:t>
            </a:r>
            <a:r>
              <a:rPr spc="-10" dirty="0"/>
              <a:t>Switch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1669999" y="3327171"/>
            <a:ext cx="20383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NS3024GS</a:t>
            </a:r>
            <a:endParaRPr sz="30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0955" y="6348095"/>
            <a:ext cx="3082290" cy="748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00" b="1" spc="204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Product</a:t>
            </a:r>
            <a:r>
              <a:rPr sz="2300" b="1" spc="5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b="1" spc="20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Brochure</a:t>
            </a:r>
            <a:endParaRPr sz="2300">
              <a:latin typeface="微软雅黑" panose="020B0503020204020204" charset="-122"/>
              <a:cs typeface="微软雅黑" panose="020B0503020204020204" charset="-122"/>
            </a:endParaRPr>
          </a:p>
          <a:p>
            <a:pPr marL="422910">
              <a:lnSpc>
                <a:spcPct val="100000"/>
              </a:lnSpc>
              <a:spcBef>
                <a:spcPts val="2090"/>
              </a:spcBef>
            </a:pPr>
            <a:r>
              <a:rPr sz="70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Shenzhen</a:t>
            </a:r>
            <a:r>
              <a:rPr sz="700" b="1" spc="3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Fengrunda</a:t>
            </a:r>
            <a:r>
              <a:rPr sz="700" b="1" spc="29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Technology</a:t>
            </a:r>
            <a:r>
              <a:rPr sz="700" b="1" spc="29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700" b="1" spc="1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Co.,</a:t>
            </a:r>
            <a:r>
              <a:rPr sz="700" b="1" spc="29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700" b="1" spc="-2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Ltd</a:t>
            </a:r>
            <a:endParaRPr sz="700">
              <a:latin typeface="Arial" panose="020B0604020202020204"/>
              <a:cs typeface="Arial" panose="020B060402020202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68224" y="201168"/>
            <a:ext cx="1760220" cy="4221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590" y="1127632"/>
            <a:ext cx="4779645" cy="1412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000" spc="45" dirty="0">
                <a:latin typeface="Arial MT"/>
                <a:cs typeface="Arial MT"/>
              </a:rPr>
              <a:t>NS3024GS</a:t>
            </a:r>
            <a:r>
              <a:rPr sz="1000" spc="2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is</a:t>
            </a:r>
            <a:r>
              <a:rPr sz="1000" spc="2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2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new</a:t>
            </a:r>
            <a:r>
              <a:rPr sz="1000" spc="2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cloud</a:t>
            </a:r>
            <a:r>
              <a:rPr sz="1000" spc="215" dirty="0">
                <a:latin typeface="Arial MT"/>
                <a:cs typeface="Arial MT"/>
              </a:rPr>
              <a:t> </a:t>
            </a:r>
            <a:r>
              <a:rPr sz="1000" spc="45" dirty="0">
                <a:latin typeface="Arial MT"/>
                <a:cs typeface="Arial MT"/>
              </a:rPr>
              <a:t>management</a:t>
            </a:r>
            <a:r>
              <a:rPr sz="1000" spc="2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switch.</a:t>
            </a:r>
            <a:r>
              <a:rPr sz="1000" spc="2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The</a:t>
            </a:r>
            <a:r>
              <a:rPr sz="1000" spc="225" dirty="0">
                <a:latin typeface="Arial MT"/>
                <a:cs typeface="Arial MT"/>
              </a:rPr>
              <a:t> </a:t>
            </a:r>
            <a:r>
              <a:rPr sz="1000" spc="45" dirty="0">
                <a:latin typeface="Arial MT"/>
                <a:cs typeface="Arial MT"/>
              </a:rPr>
              <a:t>product</a:t>
            </a:r>
            <a:r>
              <a:rPr sz="1000" spc="229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adopts</a:t>
            </a:r>
            <a:r>
              <a:rPr sz="1000" spc="2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229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new </a:t>
            </a:r>
            <a:r>
              <a:rPr sz="1000" dirty="0">
                <a:latin typeface="Arial MT"/>
                <a:cs typeface="Arial MT"/>
              </a:rPr>
              <a:t>generation</a:t>
            </a:r>
            <a:r>
              <a:rPr sz="1000" spc="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high-performance</a:t>
            </a:r>
            <a:r>
              <a:rPr sz="1000" spc="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hardware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software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platforms,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providing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flexible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cost-effective</a:t>
            </a:r>
            <a:r>
              <a:rPr sz="1000" spc="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full</a:t>
            </a:r>
            <a:r>
              <a:rPr sz="1000" spc="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gigabit</a:t>
            </a:r>
            <a:r>
              <a:rPr sz="1000" spc="10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access</a:t>
            </a:r>
            <a:r>
              <a:rPr sz="1000" spc="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gigabit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uplink</a:t>
            </a:r>
            <a:r>
              <a:rPr sz="1000" spc="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ports.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It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supports</a:t>
            </a:r>
            <a:r>
              <a:rPr sz="1000" spc="10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complete </a:t>
            </a:r>
            <a:r>
              <a:rPr sz="1000" dirty="0">
                <a:latin typeface="Arial MT"/>
                <a:cs typeface="Arial MT"/>
              </a:rPr>
              <a:t>security</a:t>
            </a:r>
            <a:r>
              <a:rPr sz="1000" spc="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protection</a:t>
            </a:r>
            <a:r>
              <a:rPr sz="1000" spc="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mechanisms,</a:t>
            </a:r>
            <a:r>
              <a:rPr sz="1000" spc="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comprehensive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ACL/QoS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policies,</a:t>
            </a:r>
            <a:r>
              <a:rPr sz="1000" spc="10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commonly </a:t>
            </a:r>
            <a:r>
              <a:rPr sz="1000" dirty="0">
                <a:latin typeface="Arial MT"/>
                <a:cs typeface="Arial MT"/>
              </a:rPr>
              <a:t>used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functions</a:t>
            </a:r>
            <a:r>
              <a:rPr sz="1000" spc="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such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as</a:t>
            </a:r>
            <a:r>
              <a:rPr sz="1000" spc="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802.1Q</a:t>
            </a:r>
            <a:r>
              <a:rPr sz="1000" spc="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VLAN,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</a:t>
            </a:r>
            <a:r>
              <a:rPr sz="1000" spc="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monitoring,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aggregation,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bandwidth </a:t>
            </a:r>
            <a:r>
              <a:rPr sz="1000" dirty="0">
                <a:latin typeface="Arial MT"/>
                <a:cs typeface="Arial MT"/>
              </a:rPr>
              <a:t>control,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etc.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easy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maintain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suitable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for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campus,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hotel,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and </a:t>
            </a:r>
            <a:r>
              <a:rPr sz="1000" dirty="0">
                <a:latin typeface="Arial MT"/>
                <a:cs typeface="Arial MT"/>
              </a:rPr>
              <a:t>enterprise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network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access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device.</a:t>
            </a:r>
            <a:endParaRPr sz="10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5590" y="652144"/>
            <a:ext cx="223583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Product</a:t>
            </a:r>
            <a:r>
              <a:rPr sz="1600" b="1" spc="-60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latin typeface="Arial" panose="020B0604020202020204"/>
                <a:cs typeface="Arial" panose="020B0604020202020204"/>
              </a:rPr>
              <a:t>Introduction</a:t>
            </a:r>
            <a:r>
              <a:rPr sz="1600" b="1" spc="-10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54757" y="3799370"/>
            <a:ext cx="4016715" cy="7497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829" y="707390"/>
            <a:ext cx="159448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 panose="020B0604020202020204"/>
                <a:cs typeface="Arial" panose="020B0604020202020204"/>
              </a:rPr>
              <a:t>Main</a:t>
            </a:r>
            <a:r>
              <a:rPr sz="1600" b="1" spc="-40" dirty="0">
                <a:latin typeface="Arial" panose="020B0604020202020204"/>
                <a:cs typeface="Arial" panose="020B0604020202020204"/>
              </a:rPr>
              <a:t> </a:t>
            </a:r>
            <a:r>
              <a:rPr sz="1600" b="1" spc="-10" dirty="0">
                <a:latin typeface="Arial" panose="020B0604020202020204"/>
                <a:cs typeface="Arial" panose="020B0604020202020204"/>
              </a:rPr>
              <a:t>Features</a:t>
            </a:r>
            <a:r>
              <a:rPr sz="1600" b="1" spc="-10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sz="160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3829" y="1208405"/>
            <a:ext cx="4683760" cy="6097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Arial" panose="020B0604020202020204"/>
                <a:cs typeface="Arial" panose="020B0604020202020204"/>
              </a:rPr>
              <a:t>Port</a:t>
            </a:r>
            <a:r>
              <a:rPr sz="1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6KV</a:t>
            </a:r>
            <a:r>
              <a:rPr sz="1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lightning</a:t>
            </a:r>
            <a:r>
              <a:rPr sz="1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latin typeface="Arial" panose="020B0604020202020204"/>
                <a:cs typeface="Arial" panose="020B0604020202020204"/>
              </a:rPr>
              <a:t>protection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82880" indent="-78740">
              <a:lnSpc>
                <a:spcPct val="100000"/>
              </a:lnSpc>
              <a:spcBef>
                <a:spcPts val="945"/>
              </a:spcBef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All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6KV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lightning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protection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55"/>
              </a:spcBef>
              <a:buFont typeface="Arial MT"/>
              <a:buChar char="•"/>
            </a:pP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latin typeface="Arial" panose="020B0604020202020204"/>
                <a:cs typeface="Arial" panose="020B0604020202020204"/>
              </a:rPr>
              <a:t>Advanced</a:t>
            </a:r>
            <a:r>
              <a:rPr sz="10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hardware</a:t>
            </a:r>
            <a:r>
              <a:rPr sz="1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architecture</a:t>
            </a:r>
            <a:r>
              <a:rPr sz="1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design,</a:t>
            </a:r>
            <a:r>
              <a:rPr sz="1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powerful</a:t>
            </a:r>
            <a:r>
              <a:rPr sz="1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processing</a:t>
            </a:r>
            <a:r>
              <a:rPr sz="1000" b="1" spc="-3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latin typeface="Arial" panose="020B0604020202020204"/>
                <a:cs typeface="Arial" panose="020B0604020202020204"/>
              </a:rPr>
              <a:t>capability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04140" marR="365125" indent="-13335">
              <a:lnSpc>
                <a:spcPct val="120000"/>
              </a:lnSpc>
              <a:spcBef>
                <a:spcPts val="370"/>
              </a:spcBef>
              <a:buChar char="•"/>
              <a:tabLst>
                <a:tab pos="147955" algn="l"/>
              </a:tabLst>
            </a:pPr>
            <a:r>
              <a:rPr sz="1000" dirty="0">
                <a:latin typeface="Arial MT"/>
                <a:cs typeface="Arial MT"/>
              </a:rPr>
              <a:t>	</a:t>
            </a:r>
            <a:r>
              <a:rPr sz="1000" dirty="0">
                <a:latin typeface="Arial MT"/>
                <a:cs typeface="Arial MT"/>
              </a:rPr>
              <a:t>Realtek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high-</a:t>
            </a:r>
            <a:r>
              <a:rPr sz="1000" dirty="0">
                <a:latin typeface="Arial MT"/>
                <a:cs typeface="Arial MT"/>
              </a:rPr>
              <a:t>performance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switching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chips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are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used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meet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the</a:t>
            </a:r>
            <a:r>
              <a:rPr sz="1000" spc="50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application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requirements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various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complex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scenarios,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greatly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improve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the </a:t>
            </a:r>
            <a:r>
              <a:rPr sz="1000" dirty="0">
                <a:latin typeface="Arial MT"/>
                <a:cs typeface="Arial MT"/>
              </a:rPr>
              <a:t>network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data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processing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rate,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prevent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data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transmission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from</a:t>
            </a:r>
            <a:r>
              <a:rPr sz="1000" spc="-10" dirty="0">
                <a:latin typeface="Arial MT"/>
                <a:cs typeface="Arial MT"/>
              </a:rPr>
              <a:t> being stuck.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15"/>
              </a:spcBef>
              <a:buFont typeface="Arial MT"/>
              <a:buChar char="•"/>
            </a:pP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latin typeface="Arial" panose="020B0604020202020204"/>
                <a:cs typeface="Arial" panose="020B0604020202020204"/>
              </a:rPr>
              <a:t>Powerful</a:t>
            </a:r>
            <a:r>
              <a:rPr sz="1000" b="1" spc="-20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business</a:t>
            </a:r>
            <a:r>
              <a:rPr sz="1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processing</a:t>
            </a:r>
            <a:r>
              <a:rPr sz="1000" b="1" spc="-2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latin typeface="Arial" panose="020B0604020202020204"/>
                <a:cs typeface="Arial" panose="020B0604020202020204"/>
              </a:rPr>
              <a:t>capabilities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04140" marR="5080" indent="78740">
              <a:lnSpc>
                <a:spcPct val="110000"/>
              </a:lnSpc>
              <a:spcBef>
                <a:spcPts val="905"/>
              </a:spcBef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802.1Q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VLAN,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MAC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VLAN,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VLAN,</a:t>
            </a:r>
            <a:r>
              <a:rPr lang="en-US" altLang="en-US" sz="1000" dirty="0">
                <a:latin typeface="Arial MT"/>
                <a:cs typeface="Arial MT"/>
              </a:rPr>
              <a:t> </a:t>
            </a:r>
            <a:r>
              <a:rPr lang="en-US" altLang="zh-CN" sz="1000" dirty="0">
                <a:solidFill>
                  <a:srgbClr val="FF0000"/>
                </a:solidFill>
                <a:latin typeface="Arial MT"/>
                <a:cs typeface="Arial MT"/>
              </a:rPr>
              <a:t>VLAN Trunking and Port-based VLAN</a:t>
            </a:r>
            <a:r>
              <a:rPr lang="en-US" altLang="zh-CN" sz="1000" dirty="0">
                <a:solidFill>
                  <a:schemeClr val="tx1"/>
                </a:solidFill>
                <a:latin typeface="Arial MT"/>
                <a:cs typeface="Arial MT"/>
              </a:rPr>
              <a:t>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users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flexibly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divide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VLAN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as </a:t>
            </a:r>
            <a:r>
              <a:rPr sz="1000" spc="-10" dirty="0">
                <a:latin typeface="Arial MT"/>
                <a:cs typeface="Arial MT"/>
              </a:rPr>
              <a:t>needed.</a:t>
            </a:r>
            <a:endParaRPr sz="1000">
              <a:latin typeface="Arial MT"/>
              <a:cs typeface="Arial MT"/>
            </a:endParaRPr>
          </a:p>
          <a:p>
            <a:pPr marL="104140" marR="395605" indent="114300">
              <a:lnSpc>
                <a:spcPct val="110000"/>
              </a:lnSpc>
              <a:buChar char="•"/>
              <a:tabLst>
                <a:tab pos="218440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QoS,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queues,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priority,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802.1P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priority,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DSCP </a:t>
            </a:r>
            <a:r>
              <a:rPr sz="1000" dirty="0">
                <a:latin typeface="Arial MT"/>
                <a:cs typeface="Arial MT"/>
              </a:rPr>
              <a:t>priority,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SP,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WRR,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SP+WRR,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WFQ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priority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scheduling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algorithm.</a:t>
            </a:r>
            <a:endParaRPr sz="1000">
              <a:latin typeface="Arial MT"/>
              <a:cs typeface="Arial MT"/>
            </a:endParaRPr>
          </a:p>
          <a:p>
            <a:pPr marL="104140" marR="349885" indent="78740">
              <a:lnSpc>
                <a:spcPct val="110000"/>
              </a:lnSpc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ACL,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L2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(Layer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2)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~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L4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(Layer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4)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packet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filtering</a:t>
            </a:r>
            <a:r>
              <a:rPr sz="1000" spc="-10" dirty="0">
                <a:latin typeface="Arial MT"/>
                <a:cs typeface="Arial MT"/>
              </a:rPr>
              <a:t> function, </a:t>
            </a:r>
            <a:r>
              <a:rPr sz="1000" dirty="0">
                <a:latin typeface="Arial MT"/>
                <a:cs typeface="Arial MT"/>
              </a:rPr>
              <a:t>provide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flexible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secure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access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control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policy.</a:t>
            </a:r>
            <a:endParaRPr sz="1000">
              <a:latin typeface="Arial MT"/>
              <a:cs typeface="Arial MT"/>
            </a:endParaRPr>
          </a:p>
          <a:p>
            <a:pPr marL="104140" marR="443865" indent="114300">
              <a:lnSpc>
                <a:spcPct val="110000"/>
              </a:lnSpc>
              <a:buChar char="•"/>
              <a:tabLst>
                <a:tab pos="218440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IGMP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v1/v2/v3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Snooping,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MLD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v1/v2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Snooping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meet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the </a:t>
            </a:r>
            <a:r>
              <a:rPr sz="1000" dirty="0">
                <a:latin typeface="Arial MT"/>
                <a:cs typeface="Arial MT"/>
              </a:rPr>
              <a:t>requirements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multi-</a:t>
            </a:r>
            <a:r>
              <a:rPr sz="1000" dirty="0">
                <a:latin typeface="Arial MT"/>
                <a:cs typeface="Arial MT"/>
              </a:rPr>
              <a:t>terminal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HD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video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surveillance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or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video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conference.</a:t>
            </a:r>
            <a:endParaRPr sz="1000">
              <a:latin typeface="Arial MT"/>
              <a:cs typeface="Arial MT"/>
            </a:endParaRPr>
          </a:p>
          <a:p>
            <a:pPr marL="104140" marR="100330" indent="114300">
              <a:lnSpc>
                <a:spcPct val="110000"/>
              </a:lnSpc>
              <a:buChar char="•"/>
              <a:tabLst>
                <a:tab pos="218440" algn="l"/>
              </a:tabLst>
            </a:pPr>
            <a:r>
              <a:rPr sz="1000" dirty="0">
                <a:latin typeface="Arial MT"/>
                <a:cs typeface="Arial MT"/>
              </a:rPr>
              <a:t>Supports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the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fast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leave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mechanism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querier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Layer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multicast,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supports </a:t>
            </a:r>
            <a:r>
              <a:rPr sz="1000" dirty="0">
                <a:latin typeface="Arial MT"/>
                <a:cs typeface="Arial MT"/>
              </a:rPr>
              <a:t>Layer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IPv4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static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multicast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Layer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IPv6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static</a:t>
            </a:r>
            <a:r>
              <a:rPr sz="1000" spc="-10" dirty="0">
                <a:latin typeface="Arial MT"/>
                <a:cs typeface="Arial MT"/>
              </a:rPr>
              <a:t> multicast.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35"/>
              </a:spcBef>
              <a:buFont typeface="Arial MT"/>
              <a:buChar char="•"/>
            </a:pP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latin typeface="Arial" panose="020B0604020202020204"/>
                <a:cs typeface="Arial" panose="020B0604020202020204"/>
              </a:rPr>
              <a:t>Perfect</a:t>
            </a:r>
            <a:r>
              <a:rPr sz="10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dirty="0">
                <a:latin typeface="Arial" panose="020B0604020202020204"/>
                <a:cs typeface="Arial" panose="020B0604020202020204"/>
              </a:rPr>
              <a:t>security</a:t>
            </a:r>
            <a:r>
              <a:rPr sz="1000" b="1" spc="-15" dirty="0">
                <a:latin typeface="Arial" panose="020B0604020202020204"/>
                <a:cs typeface="Arial" panose="020B0604020202020204"/>
              </a:rPr>
              <a:t> </a:t>
            </a:r>
            <a:r>
              <a:rPr sz="1000" b="1" spc="-10" dirty="0">
                <a:latin typeface="Arial" panose="020B0604020202020204"/>
                <a:cs typeface="Arial" panose="020B0604020202020204"/>
              </a:rPr>
              <a:t>mechanism</a:t>
            </a:r>
            <a:endParaRPr sz="1000">
              <a:latin typeface="Arial" panose="020B0604020202020204"/>
              <a:cs typeface="Arial" panose="020B0604020202020204"/>
            </a:endParaRPr>
          </a:p>
          <a:p>
            <a:pPr marL="104140" marR="59055" indent="78740">
              <a:lnSpc>
                <a:spcPct val="110000"/>
              </a:lnSpc>
              <a:spcBef>
                <a:spcPts val="970"/>
              </a:spcBef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Complete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security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authentication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mechanism: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It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supports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IEEE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802.1x,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Radius, </a:t>
            </a:r>
            <a:r>
              <a:rPr sz="1000" dirty="0">
                <a:latin typeface="Arial MT"/>
                <a:cs typeface="Arial MT"/>
              </a:rPr>
              <a:t>Tacacs+,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etc.,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provide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users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with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complete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security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authentication mechanism.</a:t>
            </a:r>
            <a:endParaRPr sz="1000">
              <a:latin typeface="Arial MT"/>
              <a:cs typeface="Arial MT"/>
            </a:endParaRPr>
          </a:p>
          <a:p>
            <a:pPr marL="104140" marR="170815" indent="78740">
              <a:lnSpc>
                <a:spcPct val="110000"/>
              </a:lnSpc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The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perfect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loop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detection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mechanism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ensure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the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stable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operation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the </a:t>
            </a:r>
            <a:r>
              <a:rPr sz="1000" dirty="0">
                <a:latin typeface="Arial MT"/>
                <a:cs typeface="Arial MT"/>
              </a:rPr>
              <a:t>network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for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long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time.</a:t>
            </a:r>
            <a:endParaRPr sz="1000">
              <a:latin typeface="Arial MT"/>
              <a:cs typeface="Arial MT"/>
            </a:endParaRPr>
          </a:p>
          <a:p>
            <a:pPr marL="104140" marR="88265" indent="78740">
              <a:lnSpc>
                <a:spcPct val="110000"/>
              </a:lnSpc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Provide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isolation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the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same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VLAN,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security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features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such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DHCP-</a:t>
            </a:r>
            <a:r>
              <a:rPr sz="1000" dirty="0">
                <a:latin typeface="Arial MT"/>
                <a:cs typeface="Arial MT"/>
              </a:rPr>
              <a:t>Snooping,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IP+MAC+port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binding,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etc.,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further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ensure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user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data</a:t>
            </a:r>
            <a:r>
              <a:rPr sz="1000" spc="-10" dirty="0">
                <a:latin typeface="Arial MT"/>
                <a:cs typeface="Arial MT"/>
              </a:rPr>
              <a:t> security.</a:t>
            </a:r>
            <a:endParaRPr sz="1000">
              <a:latin typeface="Arial MT"/>
              <a:cs typeface="Arial MT"/>
            </a:endParaRPr>
          </a:p>
          <a:p>
            <a:pPr marL="182880" indent="-78740">
              <a:lnSpc>
                <a:spcPct val="100000"/>
              </a:lnSpc>
              <a:spcBef>
                <a:spcPts val="120"/>
              </a:spcBef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ARP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protection,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IP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source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protection,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DoS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protection.</a:t>
            </a:r>
            <a:endParaRPr sz="1000">
              <a:latin typeface="Arial MT"/>
              <a:cs typeface="Arial MT"/>
            </a:endParaRPr>
          </a:p>
          <a:p>
            <a:pPr marL="104140" marR="218440" indent="78740">
              <a:lnSpc>
                <a:spcPct val="110000"/>
              </a:lnSpc>
              <a:buChar char="•"/>
              <a:tabLst>
                <a:tab pos="182880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restrict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user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access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based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number,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address,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MAC </a:t>
            </a:r>
            <a:r>
              <a:rPr sz="1000" spc="-10" dirty="0">
                <a:latin typeface="Arial MT"/>
                <a:cs typeface="Arial MT"/>
              </a:rPr>
              <a:t>address.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1784" y="602615"/>
            <a:ext cx="4570730" cy="3109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Diverse</a:t>
            </a:r>
            <a:r>
              <a:rPr sz="1000" b="1" spc="-5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reliability</a:t>
            </a:r>
            <a:r>
              <a:rPr sz="1000" b="1" spc="-4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10" dirty="0">
                <a:latin typeface="微软雅黑" panose="020B0503020204020204" charset="-122"/>
                <a:cs typeface="微软雅黑" panose="020B0503020204020204" charset="-122"/>
              </a:rPr>
              <a:t>protection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125095" indent="-78740">
              <a:lnSpc>
                <a:spcPct val="100000"/>
              </a:lnSpc>
              <a:spcBef>
                <a:spcPts val="895"/>
              </a:spcBef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STP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(IEEE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802.1d), RSTP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(IEEE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802.1w) 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MSTP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(IEEE</a:t>
            </a:r>
            <a:r>
              <a:rPr sz="1000" spc="-10" dirty="0">
                <a:latin typeface="Arial MT"/>
                <a:cs typeface="Arial MT"/>
              </a:rPr>
              <a:t> 802.1s)</a:t>
            </a:r>
            <a:endParaRPr sz="1000">
              <a:latin typeface="Arial MT"/>
              <a:cs typeface="Arial MT"/>
            </a:endParaRPr>
          </a:p>
          <a:p>
            <a:pPr marL="46355">
              <a:lnSpc>
                <a:spcPct val="100000"/>
              </a:lnSpc>
            </a:pPr>
            <a:r>
              <a:rPr sz="1000" dirty="0">
                <a:latin typeface="Arial MT"/>
                <a:cs typeface="Arial MT"/>
              </a:rPr>
              <a:t>protocols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eliminate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Layer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loops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implement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link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backup.</a:t>
            </a:r>
            <a:endParaRPr sz="1000">
              <a:latin typeface="Arial MT"/>
              <a:cs typeface="Arial MT"/>
            </a:endParaRPr>
          </a:p>
          <a:p>
            <a:pPr marL="46355" marR="532130" indent="78740">
              <a:lnSpc>
                <a:spcPct val="100000"/>
              </a:lnSpc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loop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protection,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root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bridge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protection,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TC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protection,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BPDU </a:t>
            </a:r>
            <a:r>
              <a:rPr sz="1000" dirty="0">
                <a:latin typeface="Arial MT"/>
                <a:cs typeface="Arial MT"/>
              </a:rPr>
              <a:t>protection,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BPDU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filtering.</a:t>
            </a:r>
            <a:endParaRPr sz="1000">
              <a:latin typeface="Arial MT"/>
              <a:cs typeface="Arial MT"/>
            </a:endParaRPr>
          </a:p>
          <a:p>
            <a:pPr marL="125095" indent="-78740">
              <a:lnSpc>
                <a:spcPct val="100000"/>
              </a:lnSpc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50ms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switching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optical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ports.</a:t>
            </a:r>
            <a:endParaRPr sz="1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685"/>
              </a:spcBef>
              <a:buFont typeface="Arial MT"/>
              <a:buChar char="•"/>
            </a:pPr>
            <a:endParaRPr sz="1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Flexible</a:t>
            </a:r>
            <a:r>
              <a:rPr sz="1000" b="1" spc="-4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and</a:t>
            </a:r>
            <a:r>
              <a:rPr sz="1000" b="1" spc="-3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convenient</a:t>
            </a:r>
            <a:r>
              <a:rPr sz="1000" b="1" spc="-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management</a:t>
            </a:r>
            <a:r>
              <a:rPr sz="1000" b="1" spc="-35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dirty="0">
                <a:latin typeface="微软雅黑" panose="020B0503020204020204" charset="-122"/>
                <a:cs typeface="微软雅黑" panose="020B0503020204020204" charset="-122"/>
              </a:rPr>
              <a:t>and</a:t>
            </a:r>
            <a:r>
              <a:rPr sz="1000" b="1" spc="-40" dirty="0"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b="1" spc="-10" dirty="0">
                <a:latin typeface="微软雅黑" panose="020B0503020204020204" charset="-122"/>
                <a:cs typeface="微软雅黑" panose="020B0503020204020204" charset="-122"/>
              </a:rPr>
              <a:t>maintenance</a:t>
            </a:r>
            <a:endParaRPr sz="1000">
              <a:latin typeface="微软雅黑" panose="020B0503020204020204" charset="-122"/>
              <a:cs typeface="微软雅黑" panose="020B0503020204020204" charset="-122"/>
            </a:endParaRPr>
          </a:p>
          <a:p>
            <a:pPr marL="125095" indent="-78740">
              <a:lnSpc>
                <a:spcPct val="100000"/>
              </a:lnSpc>
              <a:spcBef>
                <a:spcPts val="1160"/>
              </a:spcBef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various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methods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such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Console,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Telnet,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SSH.</a:t>
            </a:r>
            <a:endParaRPr sz="1000">
              <a:latin typeface="Arial MT"/>
              <a:cs typeface="Arial MT"/>
            </a:endParaRPr>
          </a:p>
          <a:p>
            <a:pPr marL="46355" marR="5080" indent="78740">
              <a:lnSpc>
                <a:spcPct val="100000"/>
              </a:lnSpc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WEB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network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(HTTP,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HTTPS,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SSL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V3),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which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simpler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more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efficient,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convenient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for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users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install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debug.</a:t>
            </a:r>
            <a:endParaRPr sz="1000">
              <a:latin typeface="Arial MT"/>
              <a:cs typeface="Arial MT"/>
            </a:endParaRPr>
          </a:p>
          <a:p>
            <a:pPr marL="125095" indent="-78740">
              <a:lnSpc>
                <a:spcPct val="100000"/>
              </a:lnSpc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file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upload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download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TFTP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mode.</a:t>
            </a:r>
            <a:endParaRPr sz="1000">
              <a:latin typeface="Arial MT"/>
              <a:cs typeface="Arial MT"/>
            </a:endParaRPr>
          </a:p>
          <a:p>
            <a:pPr marL="46355" marR="38100" indent="78740">
              <a:lnSpc>
                <a:spcPct val="100000"/>
              </a:lnSpc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SNMP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V1/V2/V3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facilitate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device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through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the</a:t>
            </a:r>
            <a:r>
              <a:rPr sz="1000" spc="-10" dirty="0">
                <a:latin typeface="Arial MT"/>
                <a:cs typeface="Arial MT"/>
              </a:rPr>
              <a:t> network </a:t>
            </a:r>
            <a:r>
              <a:rPr sz="1000" dirty="0">
                <a:latin typeface="Arial MT"/>
                <a:cs typeface="Arial MT"/>
              </a:rPr>
              <a:t>management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platform.</a:t>
            </a:r>
            <a:endParaRPr sz="1000">
              <a:latin typeface="Arial MT"/>
              <a:cs typeface="Arial MT"/>
            </a:endParaRPr>
          </a:p>
          <a:p>
            <a:pPr marL="46355" marR="5715" indent="78740">
              <a:lnSpc>
                <a:spcPct val="100000"/>
              </a:lnSpc>
              <a:buChar char="•"/>
              <a:tabLst>
                <a:tab pos="125095" algn="l"/>
              </a:tabLst>
            </a:pPr>
            <a:r>
              <a:rPr sz="1000" dirty="0">
                <a:latin typeface="Arial MT"/>
                <a:cs typeface="Arial MT"/>
              </a:rPr>
              <a:t>Support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one-</a:t>
            </a:r>
            <a:r>
              <a:rPr sz="1000" dirty="0">
                <a:latin typeface="Arial MT"/>
                <a:cs typeface="Arial MT"/>
              </a:rPr>
              <a:t>stop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 and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maintenance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Fengrunda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Apollo</a:t>
            </a:r>
            <a:r>
              <a:rPr sz="1000" spc="-10" dirty="0">
                <a:latin typeface="Arial MT"/>
                <a:cs typeface="Arial MT"/>
              </a:rPr>
              <a:t> cloud </a:t>
            </a:r>
            <a:r>
              <a:rPr sz="1000" dirty="0">
                <a:latin typeface="Arial MT"/>
                <a:cs typeface="Arial MT"/>
              </a:rPr>
              <a:t>platform,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which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realize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all-</a:t>
            </a:r>
            <a:r>
              <a:rPr sz="1000" dirty="0">
                <a:latin typeface="Arial MT"/>
                <a:cs typeface="Arial MT"/>
              </a:rPr>
              <a:t>round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remote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operation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maintenance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such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as </a:t>
            </a:r>
            <a:r>
              <a:rPr sz="1000" dirty="0">
                <a:latin typeface="Arial MT"/>
                <a:cs typeface="Arial MT"/>
              </a:rPr>
              <a:t>automatic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device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discovery,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network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topology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management,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and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remote </a:t>
            </a:r>
            <a:r>
              <a:rPr sz="1000" dirty="0">
                <a:latin typeface="Arial MT"/>
                <a:cs typeface="Arial MT"/>
              </a:rPr>
              <a:t>configuration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management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of</a:t>
            </a:r>
            <a:r>
              <a:rPr sz="1000" spc="-10" dirty="0">
                <a:latin typeface="Arial MT"/>
                <a:cs typeface="Arial MT"/>
              </a:rPr>
              <a:t> devices.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5272" y="1516989"/>
          <a:ext cx="4896485" cy="4301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345"/>
                <a:gridCol w="3190239"/>
              </a:tblGrid>
              <a:tr h="216535">
                <a:tc gridSpan="2">
                  <a:txBody>
                    <a:bodyPr/>
                    <a:lstStyle/>
                    <a:p>
                      <a:pPr marL="2921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Hardware</a:t>
                      </a:r>
                      <a:r>
                        <a:rPr sz="900" b="1" spc="409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Specifications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584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921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Network</a:t>
                      </a:r>
                      <a:r>
                        <a:rPr sz="900" b="1" spc="37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Interface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21920" indent="-9969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微软雅黑" panose="020B0503020204020204" charset="-122"/>
                        <a:buChar char="●"/>
                        <a:tabLst>
                          <a:tab pos="12192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24</a:t>
                      </a:r>
                      <a:r>
                        <a:rPr sz="900" spc="9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10/100/1000Mbps</a:t>
                      </a:r>
                      <a:r>
                        <a:rPr sz="9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RJ45</a:t>
                      </a:r>
                      <a:r>
                        <a:rPr sz="9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Port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21920" indent="-9969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2192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Gigabit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SFP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Port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33350" indent="-111125">
                        <a:lnSpc>
                          <a:spcPct val="100000"/>
                        </a:lnSpc>
                        <a:spcBef>
                          <a:spcPts val="455"/>
                        </a:spcBef>
                        <a:buFont typeface="微软雅黑" panose="020B0503020204020204" charset="-122"/>
                        <a:buChar char="●"/>
                        <a:tabLst>
                          <a:tab pos="13335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9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Console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Port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497205">
                <a:tc>
                  <a:txBody>
                    <a:bodyPr/>
                    <a:lstStyle/>
                    <a:p>
                      <a:pPr marL="26035" marR="549275" indent="3810">
                        <a:lnSpc>
                          <a:spcPct val="113000"/>
                        </a:lnSpc>
                        <a:spcBef>
                          <a:spcPts val="995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Network</a:t>
                      </a:r>
                      <a:r>
                        <a:rPr sz="900" b="1" spc="409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protocol standard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26364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 marR="14605" indent="-95250"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微软雅黑" panose="020B0503020204020204" charset="-122"/>
                        <a:buChar char="●"/>
                        <a:tabLst>
                          <a:tab pos="95250" algn="l"/>
                          <a:tab pos="104775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	IEEE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802.3i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802.3u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802.3ab</a:t>
                      </a:r>
                      <a:r>
                        <a:rPr sz="900" spc="-5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802.3z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802.3ad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802.3x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802.1p</a:t>
                      </a:r>
                      <a:r>
                        <a:rPr sz="900" spc="-5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802.1q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802.1d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802.1s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802.1w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935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4130" marR="743585" indent="5080">
                        <a:lnSpc>
                          <a:spcPct val="113000"/>
                        </a:lnSpc>
                      </a:pP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Performance Specifications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35890" indent="-11366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微软雅黑" panose="020B0503020204020204" charset="-122"/>
                        <a:buChar char="●"/>
                        <a:tabLst>
                          <a:tab pos="135890" algn="l"/>
                        </a:tabLst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Backplane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bandwidth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52Gbps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37160" indent="-11493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37160" algn="l"/>
                        </a:tabLst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Packet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forwarding</a:t>
                      </a:r>
                      <a:r>
                        <a:rPr sz="9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rate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38.7Mpps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35890" indent="-11366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3589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MAC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address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table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8K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35890" indent="-11366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35890" algn="l"/>
                        </a:tabLst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Buffer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4.1M</a:t>
                      </a:r>
                      <a:endParaRPr sz="900" spc="-10" dirty="0">
                        <a:latin typeface="Arial MT"/>
                        <a:cs typeface="Arial MT"/>
                      </a:endParaRPr>
                    </a:p>
                    <a:p>
                      <a:pPr marL="116205" indent="-10350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16205" algn="l"/>
                        </a:tabLst>
                      </a:pPr>
                      <a:r>
                        <a:rPr lang="en-US" altLang="zh-CN" sz="900" spc="-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  <a:sym typeface="+mn-ea"/>
                        </a:rPr>
                        <a:t>Auto MDI/MDIX</a:t>
                      </a:r>
                      <a:endParaRPr lang="en-US" altLang="zh-CN" sz="900" spc="-10" dirty="0">
                        <a:solidFill>
                          <a:srgbClr val="FF0000"/>
                        </a:solidFill>
                        <a:latin typeface="Arial MT"/>
                        <a:cs typeface="Arial MT"/>
                      </a:endParaRPr>
                    </a:p>
                    <a:p>
                      <a:pPr marL="116205" indent="-10350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16205" algn="l"/>
                        </a:tabLst>
                      </a:pPr>
                      <a:r>
                        <a:rPr lang="en-US" altLang="zh-CN" sz="900" spc="-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  <a:sym typeface="+mn-ea"/>
                        </a:rPr>
                        <a:t>Auto-negotiation</a:t>
                      </a:r>
                      <a:endParaRPr sz="900">
                        <a:solidFill>
                          <a:srgbClr val="FF0000"/>
                        </a:solidFill>
                        <a:latin typeface="Arial MT"/>
                        <a:cs typeface="Arial MT"/>
                      </a:endParaRPr>
                    </a:p>
                    <a:p>
                      <a:pPr marL="135890" indent="-113665">
                        <a:lnSpc>
                          <a:spcPts val="1015"/>
                        </a:lnSpc>
                        <a:spcBef>
                          <a:spcPts val="455"/>
                        </a:spcBef>
                        <a:buFont typeface="微软雅黑" panose="020B0503020204020204" charset="-122"/>
                        <a:buChar char="●"/>
                        <a:tabLst>
                          <a:tab pos="135890" algn="l"/>
                        </a:tabLst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Forwarding</a:t>
                      </a:r>
                      <a:r>
                        <a:rPr sz="9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Mode: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Store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Forward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Power</a:t>
                      </a:r>
                      <a:r>
                        <a:rPr sz="900" b="1" spc="30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support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27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 indent="-102235">
                        <a:lnSpc>
                          <a:spcPct val="100000"/>
                        </a:lnSpc>
                        <a:spcBef>
                          <a:spcPts val="45"/>
                        </a:spcBef>
                        <a:buFont typeface="微软雅黑" panose="020B0503020204020204" charset="-122"/>
                        <a:buChar char="●"/>
                        <a:tabLst>
                          <a:tab pos="12446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Input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power</a:t>
                      </a:r>
                      <a:r>
                        <a:rPr sz="90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AC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100-240V/50-60Hz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6140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921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LED</a:t>
                      </a:r>
                      <a:r>
                        <a:rPr sz="900" b="1" spc="18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indicator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24460" indent="-10223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微软雅黑" panose="020B0503020204020204" charset="-122"/>
                        <a:buChar char="●"/>
                        <a:tabLst>
                          <a:tab pos="12446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26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Link/Act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indicators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34620" indent="-11239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3462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1 SYS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indicator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33350" indent="-111125">
                        <a:lnSpc>
                          <a:spcPct val="100000"/>
                        </a:lnSpc>
                        <a:spcBef>
                          <a:spcPts val="455"/>
                        </a:spcBef>
                        <a:buFont typeface="微软雅黑" panose="020B0503020204020204" charset="-122"/>
                        <a:buChar char="●"/>
                        <a:tabLst>
                          <a:tab pos="13335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1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Power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indicator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210820">
                <a:tc>
                  <a:txBody>
                    <a:bodyPr/>
                    <a:lstStyle/>
                    <a:p>
                      <a:pPr marL="292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Physical</a:t>
                      </a:r>
                      <a:r>
                        <a:rPr sz="900" b="1" spc="32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Specifications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indent="-11366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微软雅黑" panose="020B0503020204020204" charset="-122"/>
                        <a:buChar char="●"/>
                        <a:tabLst>
                          <a:tab pos="135890" algn="l"/>
                        </a:tabLst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Dimensions</a:t>
                      </a:r>
                      <a:r>
                        <a:rPr sz="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(LxWxH)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440mm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180mm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44mm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781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4130" marR="725805" indent="5080">
                        <a:lnSpc>
                          <a:spcPct val="113000"/>
                        </a:lnSpc>
                      </a:pP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Environmental Specifications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255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27000" indent="-104775">
                        <a:lnSpc>
                          <a:spcPct val="100000"/>
                        </a:lnSpc>
                        <a:spcBef>
                          <a:spcPts val="95"/>
                        </a:spcBef>
                        <a:buFont typeface="微软雅黑" panose="020B0503020204020204" charset="-122"/>
                        <a:buChar char="●"/>
                        <a:tabLst>
                          <a:tab pos="12700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Working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temperature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0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°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C~40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°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C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27000" indent="-104775">
                        <a:lnSpc>
                          <a:spcPct val="100000"/>
                        </a:lnSpc>
                        <a:spcBef>
                          <a:spcPts val="460"/>
                        </a:spcBef>
                        <a:buFont typeface="微软雅黑" panose="020B0503020204020204" charset="-122"/>
                        <a:buChar char="●"/>
                        <a:tabLst>
                          <a:tab pos="12700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Storage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temperature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40</a:t>
                      </a:r>
                      <a:r>
                        <a:rPr sz="900" spc="-20" dirty="0">
                          <a:latin typeface="MS UI Gothic" panose="020B0600070205080204" charset="-128"/>
                          <a:cs typeface="MS UI Gothic" panose="020B0600070205080204" charset="-128"/>
                        </a:rPr>
                        <a:t>℃</a:t>
                      </a:r>
                      <a:r>
                        <a:rPr sz="900" spc="-10" dirty="0">
                          <a:latin typeface="微软雅黑" panose="020B0503020204020204" charset="-122"/>
                          <a:cs typeface="微软雅黑" panose="020B0503020204020204" charset="-122"/>
                        </a:rPr>
                        <a:t>〜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70</a:t>
                      </a:r>
                      <a:r>
                        <a:rPr sz="900" spc="-25" dirty="0">
                          <a:latin typeface="MS UI Gothic" panose="020B0600070205080204" charset="-128"/>
                          <a:cs typeface="MS UI Gothic" panose="020B0600070205080204" charset="-128"/>
                        </a:rPr>
                        <a:t>℃</a:t>
                      </a:r>
                      <a:endParaRPr sz="900">
                        <a:latin typeface="MS UI Gothic" panose="020B0600070205080204" charset="-128"/>
                        <a:cs typeface="MS UI Gothic" panose="020B0600070205080204" charset="-128"/>
                      </a:endParaRPr>
                    </a:p>
                    <a:p>
                      <a:pPr marL="124460" indent="-102235">
                        <a:lnSpc>
                          <a:spcPct val="100000"/>
                        </a:lnSpc>
                        <a:spcBef>
                          <a:spcPts val="615"/>
                        </a:spcBef>
                        <a:buFont typeface="微软雅黑" panose="020B0503020204020204" charset="-122"/>
                        <a:buChar char="●"/>
                        <a:tabLst>
                          <a:tab pos="12446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Working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humidity: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10%~90%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RH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non-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condensing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24460" indent="-102235">
                        <a:lnSpc>
                          <a:spcPct val="100000"/>
                        </a:lnSpc>
                        <a:spcBef>
                          <a:spcPts val="255"/>
                        </a:spcBef>
                        <a:buFont typeface="微软雅黑" panose="020B0503020204020204" charset="-122"/>
                        <a:buChar char="●"/>
                        <a:tabLst>
                          <a:tab pos="124460" algn="l"/>
                        </a:tabLst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Storage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humidity: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5%~90%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RH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non-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condensing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217170"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Safety</a:t>
                      </a:r>
                      <a:r>
                        <a:rPr sz="900" b="1" spc="34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regulations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4460" indent="-102235">
                        <a:lnSpc>
                          <a:spcPct val="100000"/>
                        </a:lnSpc>
                        <a:spcBef>
                          <a:spcPts val="155"/>
                        </a:spcBef>
                        <a:buFont typeface="微软雅黑" panose="020B0503020204020204" charset="-122"/>
                        <a:buChar char="●"/>
                        <a:tabLst>
                          <a:tab pos="124460" algn="l"/>
                        </a:tabLst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CE/ROHS/FCC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968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80517" y="693737"/>
            <a:ext cx="22688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latin typeface="Arial" panose="020B0604020202020204"/>
                <a:cs typeface="Arial" panose="020B0604020202020204"/>
              </a:rPr>
              <a:t>Product</a:t>
            </a:r>
            <a:r>
              <a:rPr sz="1500" b="1" spc="-45" dirty="0">
                <a:latin typeface="Arial" panose="020B0604020202020204"/>
                <a:cs typeface="Arial" panose="020B0604020202020204"/>
              </a:rPr>
              <a:t> </a:t>
            </a:r>
            <a:r>
              <a:rPr sz="1500" b="1" spc="-10" dirty="0">
                <a:latin typeface="Arial" panose="020B0604020202020204"/>
                <a:cs typeface="Arial" panose="020B0604020202020204"/>
              </a:rPr>
              <a:t>Specifications</a:t>
            </a:r>
            <a:r>
              <a:rPr sz="1500" b="1" spc="-10" dirty="0">
                <a:latin typeface="微软雅黑" panose="020B0503020204020204" charset="-122"/>
                <a:cs typeface="微软雅黑" panose="020B0503020204020204" charset="-122"/>
              </a:rPr>
              <a:t>：</a:t>
            </a:r>
            <a:endParaRPr sz="15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19722" y="685457"/>
          <a:ext cx="4763770" cy="517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4595"/>
                <a:gridCol w="3470275"/>
              </a:tblGrid>
              <a:tr h="217170">
                <a:tc gridSpan="2"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Software</a:t>
                      </a:r>
                      <a:r>
                        <a:rPr sz="900" b="1" spc="4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Specifications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391160"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sz="900" b="1" spc="-20" dirty="0">
                          <a:latin typeface="Arial" panose="020B0604020202020204"/>
                          <a:cs typeface="Arial" panose="020B0604020202020204"/>
                        </a:rPr>
                        <a:t>VLAN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30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4K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VLAN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802.1Q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VLAN,MAC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VLAN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,IP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VLAN</a:t>
                      </a:r>
                      <a:endParaRPr sz="900" spc="-20" dirty="0">
                        <a:latin typeface="Arial MT"/>
                        <a:cs typeface="Arial MT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lang="en-US" sz="90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Support </a:t>
                      </a:r>
                      <a:r>
                        <a:rPr lang="en-US" altLang="zh-CN" sz="90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VLAN Trunking and  Port-based VLAN</a:t>
                      </a:r>
                      <a:endParaRPr lang="en-US" altLang="zh-CN" sz="900">
                        <a:solidFill>
                          <a:srgbClr val="FF0000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210820">
                <a:tc>
                  <a:txBody>
                    <a:bodyPr/>
                    <a:lstStyle/>
                    <a:p>
                      <a:pPr marL="292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b="1" spc="-20" dirty="0">
                          <a:latin typeface="Arial" panose="020B0604020202020204"/>
                          <a:cs typeface="Arial" panose="020B0604020202020204"/>
                        </a:rPr>
                        <a:t>DHCP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DHCP</a:t>
                      </a:r>
                      <a:r>
                        <a:rPr sz="9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Snooping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586105">
                <a:tc>
                  <a:txBody>
                    <a:bodyPr/>
                    <a:lstStyle/>
                    <a:p>
                      <a:pPr marL="20955" marR="372745" indent="8255">
                        <a:lnSpc>
                          <a:spcPct val="113000"/>
                        </a:lnSpc>
                        <a:spcBef>
                          <a:spcPts val="910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MAC</a:t>
                      </a:r>
                      <a:r>
                        <a:rPr sz="900" b="1" spc="17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address table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557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Follow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IEEE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802.1d</a:t>
                      </a:r>
                      <a:r>
                        <a:rPr sz="900" spc="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standard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 marR="834390">
                        <a:lnSpc>
                          <a:spcPct val="124000"/>
                        </a:lnSpc>
                        <a:spcBef>
                          <a:spcPts val="36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MAC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address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automatic</a:t>
                      </a:r>
                      <a:r>
                        <a:rPr sz="9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learning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aging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static,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dynamic,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filtering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address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table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1896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Safety</a:t>
                      </a:r>
                      <a:r>
                        <a:rPr sz="900" b="1" spc="25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features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Password</a:t>
                      </a:r>
                      <a:r>
                        <a:rPr sz="9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780" marR="594360" indent="1905">
                        <a:lnSpc>
                          <a:spcPct val="108000"/>
                        </a:lnSpc>
                        <a:spcBef>
                          <a:spcPts val="380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to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restrict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user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access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based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number,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IP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address, MAC</a:t>
                      </a:r>
                      <a:r>
                        <a:rPr sz="9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address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HTTPS,SSL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V3,TLS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V1,SSH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V1/V2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IP-MAC-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ternary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binding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 marR="378460">
                        <a:lnSpc>
                          <a:spcPct val="124000"/>
                        </a:lnSpc>
                        <a:spcBef>
                          <a:spcPts val="430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ARP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protection,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IP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source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protection,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DoS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DHCP</a:t>
                      </a:r>
                      <a:r>
                        <a:rPr sz="9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Snooping,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DHCP</a:t>
                      </a:r>
                      <a:r>
                        <a:rPr sz="9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attack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 marR="1501140">
                        <a:lnSpc>
                          <a:spcPct val="140000"/>
                        </a:lnSpc>
                        <a:spcBef>
                          <a:spcPts val="6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802.1X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authentication,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AAA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security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isolation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CPU</a:t>
                      </a:r>
                      <a:r>
                        <a:rPr sz="9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function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889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29210" marR="277495" indent="-9525">
                        <a:lnSpc>
                          <a:spcPct val="113000"/>
                        </a:lnSpc>
                        <a:spcBef>
                          <a:spcPts val="145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Access</a:t>
                      </a:r>
                      <a:r>
                        <a:rPr sz="900" b="1" spc="3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control</a:t>
                      </a:r>
                      <a:r>
                        <a:rPr sz="900" b="1" spc="50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spc="-1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20" dirty="0">
                          <a:latin typeface="Arial" panose="020B0604020202020204"/>
                          <a:cs typeface="Arial" panose="020B0604020202020204"/>
                        </a:rPr>
                        <a:t>ACL)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470535">
                        <a:lnSpc>
                          <a:spcPts val="134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L2</a:t>
                      </a:r>
                      <a:r>
                        <a:rPr sz="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(Layer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2)</a:t>
                      </a:r>
                      <a:r>
                        <a:rPr sz="9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~</a:t>
                      </a:r>
                      <a:r>
                        <a:rPr sz="9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L4</a:t>
                      </a:r>
                      <a:r>
                        <a:rPr sz="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(Layer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4)</a:t>
                      </a:r>
                      <a:r>
                        <a:rPr sz="900" spc="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packet</a:t>
                      </a:r>
                      <a:r>
                        <a:rPr sz="9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filtering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function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mirroring,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flow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rate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limiting,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QoS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remarking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617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8575" marR="125095" indent="-5080">
                        <a:lnSpc>
                          <a:spcPct val="11900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Quality</a:t>
                      </a:r>
                      <a:r>
                        <a:rPr sz="900" b="1" spc="19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of</a:t>
                      </a:r>
                      <a:r>
                        <a:rPr sz="900" b="1" spc="29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service</a:t>
                      </a:r>
                      <a:r>
                        <a:rPr sz="900" b="1" spc="50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(</a:t>
                      </a:r>
                      <a:r>
                        <a:rPr sz="900" b="1" spc="-15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20" dirty="0">
                          <a:latin typeface="Arial" panose="020B0604020202020204"/>
                          <a:cs typeface="Arial" panose="020B0604020202020204"/>
                        </a:rPr>
                        <a:t>QoS)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Supports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8</a:t>
                      </a:r>
                      <a:r>
                        <a:rPr sz="9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queues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priority,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802.1P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priority, DSCP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priority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78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SP,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WRR,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SP+WRR,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WFQ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priority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scheduling</a:t>
                      </a:r>
                      <a:r>
                        <a:rPr sz="900" spc="1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algorithm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397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8674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Spanning</a:t>
                      </a:r>
                      <a:r>
                        <a:rPr sz="900" b="1" spc="409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20" dirty="0">
                          <a:latin typeface="Arial" panose="020B0604020202020204"/>
                          <a:cs typeface="Arial" panose="020B0604020202020204"/>
                        </a:rPr>
                        <a:t>tree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STP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(IEEE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802.1d),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RSTP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(IEEE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802.1w)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MSTP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(IEEE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05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802.1s)</a:t>
                      </a:r>
                      <a:r>
                        <a:rPr sz="9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protocols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23495" marR="356870" indent="-3810">
                        <a:lnSpc>
                          <a:spcPct val="103000"/>
                        </a:lnSpc>
                        <a:spcBef>
                          <a:spcPts val="39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loop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protection,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root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bridge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protection,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TC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protection,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BPDU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protection,</a:t>
                      </a:r>
                      <a:r>
                        <a:rPr sz="900" spc="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BPDU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filtering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900" spc="-1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optical</a:t>
                      </a:r>
                      <a:r>
                        <a:rPr sz="900" spc="8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50ms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switching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571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4317" y="942632"/>
          <a:ext cx="4896485" cy="5260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1585"/>
                <a:gridCol w="3556000"/>
              </a:tblGrid>
              <a:tr h="216535">
                <a:tc gridSpan="2">
                  <a:txBody>
                    <a:bodyPr/>
                    <a:lstStyle/>
                    <a:p>
                      <a:pPr marL="234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Software</a:t>
                      </a:r>
                      <a:r>
                        <a:rPr sz="900" b="1" spc="415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Specifications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 hMerge="1">
                  <a:tcPr marL="0" marR="0" marT="0" marB="0"/>
                </a:tc>
              </a:tr>
              <a:tr h="977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Multicast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90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IGMP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v1/v2/v3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Snooping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905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1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MLD</a:t>
                      </a:r>
                      <a:r>
                        <a:rPr sz="9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v1/v2</a:t>
                      </a:r>
                      <a:r>
                        <a:rPr sz="90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Snooping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145" marR="316865" indent="3810">
                        <a:lnSpc>
                          <a:spcPct val="128000"/>
                        </a:lnSpc>
                        <a:spcBef>
                          <a:spcPts val="41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Fast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leave</a:t>
                      </a:r>
                      <a:r>
                        <a:rPr sz="90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mechanism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and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querier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supporting</a:t>
                      </a:r>
                      <a:r>
                        <a:rPr sz="900" spc="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Layer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multicast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Layer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IPv4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static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multicast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7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Layer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2</a:t>
                      </a:r>
                      <a:r>
                        <a:rPr sz="9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IPv6</a:t>
                      </a:r>
                      <a:r>
                        <a:rPr sz="9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static</a:t>
                      </a:r>
                      <a:r>
                        <a:rPr sz="9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multicast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952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586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900">
                        <a:solidFill>
                          <a:srgbClr val="FF0000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349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rPr>
                        <a:t>Storm</a:t>
                      </a:r>
                      <a:r>
                        <a:rPr lang="en-US" sz="900" b="1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lang="en-US" sz="900" b="1" spc="-10" dirty="0">
                          <a:solidFill>
                            <a:srgbClr val="FF0000"/>
                          </a:solidFill>
                          <a:latin typeface="Arial" panose="020B0604020202020204"/>
                          <a:cs typeface="Arial" panose="020B0604020202020204"/>
                        </a:rPr>
                        <a:t>control</a:t>
                      </a:r>
                      <a:endParaRPr lang="en-US" sz="900" b="1" spc="-10" dirty="0">
                        <a:solidFill>
                          <a:srgbClr val="FF0000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multicast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lang="en-US" sz="900" spc="-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control</a:t>
                      </a:r>
                      <a:endParaRPr sz="900">
                        <a:solidFill>
                          <a:srgbClr val="FF0000"/>
                        </a:solidFill>
                        <a:latin typeface="Arial MT"/>
                        <a:cs typeface="Arial MT"/>
                      </a:endParaRPr>
                    </a:p>
                    <a:p>
                      <a:pPr marL="17145" marR="1605915">
                        <a:lnSpc>
                          <a:spcPct val="1420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broadcast</a:t>
                      </a:r>
                      <a:r>
                        <a:rPr sz="900" spc="-3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lang="en-US" sz="900" spc="-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control</a:t>
                      </a:r>
                      <a:r>
                        <a:rPr sz="900" spc="-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endParaRPr sz="900" spc="-10" dirty="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  <a:p>
                      <a:pPr marL="17145" marR="1605915">
                        <a:lnSpc>
                          <a:spcPct val="142000"/>
                        </a:lnSpc>
                        <a:spcBef>
                          <a:spcPts val="5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unknown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unicast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lang="en-US" sz="900" spc="-10" dirty="0">
                          <a:solidFill>
                            <a:srgbClr val="FF0000"/>
                          </a:solidFill>
                          <a:latin typeface="Arial MT"/>
                          <a:cs typeface="Arial MT"/>
                        </a:rPr>
                        <a:t>control</a:t>
                      </a:r>
                      <a:endParaRPr lang="en-US" sz="900" spc="-10" dirty="0">
                        <a:solidFill>
                          <a:srgbClr val="FF0000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781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9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Arial" panose="020B0604020202020204"/>
                          <a:cs typeface="Arial" panose="020B0604020202020204"/>
                        </a:rPr>
                        <a:t>Link</a:t>
                      </a:r>
                      <a:r>
                        <a:rPr sz="900" b="1" spc="180" dirty="0"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10" dirty="0">
                          <a:latin typeface="Arial" panose="020B0604020202020204"/>
                          <a:cs typeface="Arial" panose="020B0604020202020204"/>
                        </a:rPr>
                        <a:t>aggregation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static</a:t>
                      </a:r>
                      <a:r>
                        <a:rPr sz="9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aggregation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  <a:spcBef>
                          <a:spcPts val="46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dynamic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aggregation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2065" marR="721995" indent="5715">
                        <a:lnSpc>
                          <a:spcPct val="13700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based</a:t>
                      </a:r>
                      <a:r>
                        <a:rPr sz="9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9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IP,</a:t>
                      </a:r>
                      <a:r>
                        <a:rPr sz="9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MAC,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mixed load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balancing</a:t>
                      </a:r>
                      <a:r>
                        <a:rPr sz="9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mode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maximum</a:t>
                      </a:r>
                      <a:r>
                        <a:rPr sz="9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32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aggregation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groups are</a:t>
                      </a:r>
                      <a:r>
                        <a:rPr sz="9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supported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460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  <a:tr h="391160"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905"/>
                        </a:spcBef>
                      </a:pPr>
                      <a:r>
                        <a:rPr sz="900" b="1" spc="-20" dirty="0">
                          <a:latin typeface="Arial" panose="020B0604020202020204"/>
                          <a:cs typeface="Arial" panose="020B0604020202020204"/>
                        </a:rPr>
                        <a:t>IPv6</a:t>
                      </a:r>
                      <a:endParaRPr sz="900"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114935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IPv6</a:t>
                      </a:r>
                      <a:r>
                        <a:rPr sz="900" spc="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Ping,IPv6</a:t>
                      </a:r>
                      <a:r>
                        <a:rPr sz="9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Tracert,IPv6</a:t>
                      </a:r>
                      <a:r>
                        <a:rPr sz="9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Telnet</a:t>
                      </a:r>
                      <a:endParaRPr sz="900">
                        <a:latin typeface="Arial MT"/>
                        <a:cs typeface="Arial MT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00" dirty="0">
                          <a:latin typeface="Arial MT"/>
                          <a:cs typeface="Arial MT"/>
                        </a:rPr>
                        <a:t>Support IPv6 SSH</a:t>
                      </a:r>
                      <a:r>
                        <a:rPr sz="900" spc="-6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latin typeface="Arial MT"/>
                          <a:cs typeface="Arial MT"/>
                        </a:rPr>
                        <a:t>,IPv6</a:t>
                      </a:r>
                      <a:r>
                        <a:rPr sz="9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5" dirty="0">
                          <a:latin typeface="Arial MT"/>
                          <a:cs typeface="Arial MT"/>
                        </a:rPr>
                        <a:t>SSL</a:t>
                      </a:r>
                      <a:endParaRPr sz="900">
                        <a:latin typeface="Arial MT"/>
                        <a:cs typeface="Arial MT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</a:tcPr>
                </a:tc>
              </a:tr>
              <a:tr h="23075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endParaRPr sz="900">
                        <a:solidFill>
                          <a:schemeClr val="tx1"/>
                        </a:solidFill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26670" marR="200660" indent="635">
                        <a:lnSpc>
                          <a:spcPts val="1070"/>
                        </a:lnSpc>
                        <a:spcBef>
                          <a:spcPts val="5"/>
                        </a:spcBef>
                      </a:pPr>
                      <a:r>
                        <a:rPr sz="900" b="1" spc="10" dirty="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rPr>
                        <a:t>Management</a:t>
                      </a:r>
                      <a:r>
                        <a:rPr sz="900" b="1" spc="395" dirty="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900" b="1" spc="-25" dirty="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rPr>
                        <a:t>and </a:t>
                      </a:r>
                      <a:r>
                        <a:rPr sz="900" b="1" spc="-10" dirty="0">
                          <a:solidFill>
                            <a:schemeClr val="tx1"/>
                          </a:solidFill>
                          <a:latin typeface="Arial" panose="020B0604020202020204"/>
                          <a:cs typeface="Arial" panose="020B0604020202020204"/>
                        </a:rPr>
                        <a:t>maintenance</a:t>
                      </a:r>
                      <a:endParaRPr sz="900" b="1" spc="-10" dirty="0">
                        <a:solidFill>
                          <a:schemeClr val="tx1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1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WEB</a:t>
                      </a:r>
                      <a:r>
                        <a:rPr sz="900" spc="6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management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（ 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HTTP,HTTPS,SSL</a:t>
                      </a:r>
                      <a:r>
                        <a:rPr sz="900" spc="-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V3 </a:t>
                      </a:r>
                      <a:r>
                        <a:rPr sz="900" spc="-5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sz="900">
                        <a:solidFill>
                          <a:schemeClr val="tx1"/>
                        </a:solidFill>
                        <a:latin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19050" marR="892810">
                        <a:lnSpc>
                          <a:spcPts val="1500"/>
                        </a:lnSpc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2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CLI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（</a:t>
                      </a:r>
                      <a:r>
                        <a:rPr sz="900" spc="-4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Telnet,SSH</a:t>
                      </a:r>
                      <a:r>
                        <a:rPr sz="900" spc="-4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V1/V2,Local</a:t>
                      </a:r>
                      <a:r>
                        <a:rPr sz="900" spc="-4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serial</a:t>
                      </a:r>
                      <a:r>
                        <a:rPr sz="900" spc="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port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cs typeface="微软雅黑" panose="020B0503020204020204" charset="-122"/>
                        </a:rPr>
                        <a:t>）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SNMP</a:t>
                      </a:r>
                      <a:r>
                        <a:rPr sz="900" spc="-5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V1/V2/V3</a:t>
                      </a:r>
                      <a:endParaRPr sz="90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  <a:p>
                      <a:pPr marL="190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RMON</a:t>
                      </a:r>
                      <a:r>
                        <a:rPr sz="900" spc="-5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V1/V2</a:t>
                      </a:r>
                      <a:endParaRPr sz="90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  <a:p>
                      <a:pPr marL="17145" marR="1802765">
                        <a:lnSpc>
                          <a:spcPct val="13800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LLDP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device</a:t>
                      </a:r>
                      <a:r>
                        <a:rPr sz="900" spc="-4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discovery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3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NTP</a:t>
                      </a:r>
                      <a:r>
                        <a:rPr sz="900" spc="-1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time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synchronization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23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DNS</a:t>
                      </a:r>
                      <a:r>
                        <a:rPr sz="900" spc="-5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Client</a:t>
                      </a:r>
                      <a:endParaRPr sz="90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  <a:p>
                      <a:pPr marL="17145" marR="1256665">
                        <a:lnSpc>
                          <a:spcPct val="137000"/>
                        </a:lnSpc>
                        <a:spcBef>
                          <a:spcPts val="150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4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CPU</a:t>
                      </a:r>
                      <a:r>
                        <a:rPr sz="900" spc="-4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monitoring,</a:t>
                      </a:r>
                      <a:r>
                        <a:rPr sz="900" spc="-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memory</a:t>
                      </a:r>
                      <a:r>
                        <a:rPr sz="900" spc="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monitoring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system</a:t>
                      </a:r>
                      <a:r>
                        <a:rPr sz="900" spc="-2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log,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graded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warning</a:t>
                      </a:r>
                      <a:endParaRPr sz="90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  <a:p>
                      <a:pPr marL="17145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Ping,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Tracert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detection,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cable</a:t>
                      </a:r>
                      <a:r>
                        <a:rPr sz="900" spc="-5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detection</a:t>
                      </a:r>
                      <a:endParaRPr sz="90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  <a:p>
                      <a:pPr marL="19050" marR="650875" indent="-1905">
                        <a:lnSpc>
                          <a:spcPct val="115000"/>
                        </a:lnSpc>
                        <a:spcBef>
                          <a:spcPts val="380"/>
                        </a:spcBef>
                      </a:pP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Support</a:t>
                      </a:r>
                      <a:r>
                        <a:rPr sz="900" spc="-3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Apollo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cloud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platform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one-</a:t>
                      </a:r>
                      <a:r>
                        <a:rPr sz="90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stop</a:t>
                      </a:r>
                      <a:r>
                        <a:rPr sz="900" spc="-4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management</a:t>
                      </a:r>
                      <a:r>
                        <a:rPr sz="900" spc="-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900" spc="-25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and </a:t>
                      </a:r>
                      <a:r>
                        <a:rPr sz="900" spc="-10" dirty="0">
                          <a:solidFill>
                            <a:schemeClr val="tx1"/>
                          </a:solidFill>
                          <a:latin typeface="Arial MT"/>
                          <a:cs typeface="Arial MT"/>
                        </a:rPr>
                        <a:t>maintenance</a:t>
                      </a:r>
                      <a:endParaRPr sz="900" spc="-10" dirty="0">
                        <a:solidFill>
                          <a:schemeClr val="tx1"/>
                        </a:solidFill>
                        <a:latin typeface="Arial MT"/>
                        <a:cs typeface="Arial MT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5F95E6"/>
                      </a:solidFill>
                      <a:prstDash val="solid"/>
                    </a:lnL>
                    <a:lnR w="12700">
                      <a:solidFill>
                        <a:srgbClr val="5F95E6"/>
                      </a:solidFill>
                      <a:prstDash val="solid"/>
                    </a:lnR>
                    <a:lnT w="12700">
                      <a:solidFill>
                        <a:srgbClr val="5F95E6"/>
                      </a:solidFill>
                      <a:prstDash val="solid"/>
                    </a:lnT>
                    <a:lnB w="12700">
                      <a:solidFill>
                        <a:srgbClr val="5F95E6"/>
                      </a:solidFill>
                      <a:prstDash val="solid"/>
                    </a:lnB>
                    <a:solidFill>
                      <a:srgbClr val="DDEB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6384</Words>
  <Application>WPS 演示</Application>
  <PresentationFormat>On-screen Show (4:3)</PresentationFormat>
  <Paragraphs>197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Arial</vt:lpstr>
      <vt:lpstr>Arial MT</vt:lpstr>
      <vt:lpstr>Times New Roman</vt:lpstr>
      <vt:lpstr>MS UI Gothic</vt:lpstr>
      <vt:lpstr>Arial Unicode MS</vt:lpstr>
      <vt:lpstr>Calibri</vt:lpstr>
      <vt:lpstr>Office Theme</vt:lpstr>
      <vt:lpstr>24-Port Gigabit Managed Ethernet Switch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24-Port Gigabit Managed Ethernet Switch</dc:title>
  <dc:creator/>
  <cp:lastModifiedBy>Emily Xiao</cp:lastModifiedBy>
  <cp:revision>5</cp:revision>
  <dcterms:created xsi:type="dcterms:W3CDTF">2026-07-15T10:40:00Z</dcterms:created>
  <dcterms:modified xsi:type="dcterms:W3CDTF">2026-07-16T06:24:17Z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2024-04-08T08:00:00Z</vt:filetime>
  </property>
  <property fmtid="{D5CDD505-2E9C-101B-9397-08002B2CF9AE}" pid="4" name="Creator">
    <vt:lpwstr>WPS 演示</vt:lpwstr>
  </property>
  <property fmtid="{D5CDD505-2E9C-101B-9397-08002B2CF9AE}" pid="5" name="LastSaved">
    <vt:filetime>2026-07-16T08:00:00Z</vt:filetime>
  </property>
  <property fmtid="{D5CDD505-2E9C-101B-9397-08002B2CF9AE}" pid="6" name="SourceModified">
    <vt:lpwstr>D:20240407135759+05'57'</vt:lpwstr>
  </property>
  <property fmtid="{D5CDD505-2E9C-101B-9397-08002B2CF9AE}" pid="7" name="KSOProductBuildVer">
    <vt:lpwstr>2052-12.1.0.26895</vt:lpwstr>
  </property>
  <property fmtid="{D5CDD505-2E9C-101B-9397-08002B2CF9AE}" pid="8" name="ICV">
    <vt:lpwstr>63A08760CEE04AF69E14467BF7F898D7_13</vt:lpwstr>
  </property>
</Properties>
</file>